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669" r:id="rId3"/>
    <p:sldId id="670" r:id="rId4"/>
    <p:sldId id="644" r:id="rId5"/>
    <p:sldId id="656" r:id="rId6"/>
    <p:sldId id="657" r:id="rId7"/>
    <p:sldId id="659" r:id="rId8"/>
    <p:sldId id="660" r:id="rId9"/>
    <p:sldId id="661" r:id="rId10"/>
    <p:sldId id="664" r:id="rId11"/>
    <p:sldId id="665" r:id="rId12"/>
    <p:sldId id="666" r:id="rId13"/>
    <p:sldId id="668" r:id="rId14"/>
    <p:sldId id="667" r:id="rId15"/>
    <p:sldId id="6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9596-60C7-4D98-AF86-AA2BB09F68B1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F5F05-D6BC-453A-9D70-745ED8351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73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71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34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754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20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30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F81F-43F2-64FF-6EC6-A9A089732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7D31A-1DC8-DDC0-C362-83856E8E7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D1E15-37FA-3048-353B-31EC924A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B1745-741F-20B5-79DC-7597E093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4A478-122B-91C4-133A-6304AEE5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4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C810-93F9-D69D-0F6B-55AAEE0B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ADE30-DBEC-2FBF-B62D-DABF74C17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CB1E-562B-73E1-D6C1-0E837B4B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67F56-4B1E-DC11-2BE0-8CD8B644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B4CD0-1021-05BC-BC80-E04F6CDD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9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F3BF23-8DEC-963D-5A49-FD3730245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C65C-2F5C-00AD-0C72-50FE4F15E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1CEAC-E018-BDE9-7ABF-28166ECD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3100E-5439-D1DD-D1C9-E7A8A78B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8D9E0-B20B-CD4C-BD9B-59AA3DC5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30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8F4E-2DA2-3F87-0711-E2B2AC769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B6E30-5552-97AB-6528-A884714D8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EA251-0450-8835-B63A-4D90CD4D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D4E5-330B-A160-CA84-DA3F2B236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F0F43-AADA-A1B0-DE35-6907A7BE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2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721B-085D-7E1E-6132-4DA01A55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46A1-2C06-C024-F966-F72FC5C84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7FD76-7FEF-2BED-673D-5A7328B94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7321B-2E3C-95EE-C3C7-27257AD9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5AC73-D1C7-53DE-8EBD-E13DF206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36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307B-79D0-48FB-2C7F-1E4F2419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91619-00C9-CCC0-D2F7-FFA17274C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ED6D1-E3DA-F129-1443-2BB1E566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C44EC-6F66-126E-63EE-96D3A8EE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71627-4CDD-E883-AA09-6C74A69F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60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EA4E-E8FF-2D18-948A-3B1EC939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494C5-6C2F-FAAC-A131-C271976AC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E2385-2991-0423-FF7F-8E8F06D01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CDAF5-778E-CCE6-573B-0B3C6EB9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62F25-7136-7CB6-99B7-336018C14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5A3AF-F67B-0570-CF80-F6870BB5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62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3EF7-A864-2038-5CC5-400F5BAE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DB3F9-A780-C5B2-655B-AEB9625D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F3515-D4F9-7380-E64B-1EAB7C96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FCE80-76E8-8852-84E2-EAA62F459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4D20D-5297-AACA-CC0B-49410B26F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C8C9CE-3496-99E9-788F-90D86CD9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A3366-6983-2B21-7BB1-80A18B63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B1D2A-D427-BC07-8E55-CB4AA1F4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46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C577-3A97-B7C4-9F6B-928CC7F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0CA24-A66C-696A-D45C-1C035A31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8E79F-B685-B6F0-A1B7-7F90908C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9E064-156E-0504-1305-4A2AC892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16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36980-19B3-F627-007F-5F19DDCB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AECC-12CE-1AF3-C078-0C9981EA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40F1-1BDC-0EB1-3B1B-40CD0EF5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2043-B52A-E183-0486-E12EB474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E4C0-17B7-45CC-E37B-A358A167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1E671-B4FA-A4BB-56B7-48BA16287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CC9A-ED57-EE22-F0DA-23E870F9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301B-3CED-254F-C885-F95D77EB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69C8B-AFBD-B1AA-D5FD-40AE2DF5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7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AF75-57AA-EE68-D49D-8438E829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44BF-1F26-0049-55C5-C456E546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FDC2-AC0A-D081-90CB-025F7F32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45B0E-606A-15D8-4874-44BD63BB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278FC-046B-A5EA-77FF-0359AE8A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3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520F-50C3-F43C-5518-AA9F75B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E2B79-945E-BEDC-B756-512A467C5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A6C00-534B-4D2C-6843-A8DA1F610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1B27E-E2C7-D80B-B38F-11FA9BD3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106D7-71F9-874B-1F5C-D0734BAF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586D-ED13-4275-7090-F399630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86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6E0A-0398-C1CC-3830-3627F597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597D4-0CEF-35AC-38AE-29D07618C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170DF-6391-8392-B870-41EE2452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EC0B-B691-C6EE-BBE5-3DE4D788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A4B9C-3F70-4D30-8F70-0F8FF58D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03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C646DD-27E5-B825-91F5-06752F404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E17B4-38DF-1092-C6D1-EC0C5A3F0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BE95D-C3C7-ADBF-64C6-D188EA8E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021E2-8292-0C6D-2B50-193E8826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097DD-144D-89F8-D80F-C8BC3724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11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2DA7-4D3E-3C45-D521-E2E0E2C1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2D744-15BE-7E20-9E4E-05CFC39AD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95033-9C26-D4AA-8FBB-B9FC6C1DA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7D49D-1AAD-BED6-D7E2-63B2048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581C7-DC7C-354F-2688-73C4EAD9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2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2B89-F696-F4EF-BC40-43F0807A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70CDE-37FC-BE8A-7B91-320E9D271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1B97D-C4F2-C697-5DB6-B4A2FAF29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5172B-D4E4-EA47-FB14-4276F14DD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86DC6-62B0-AE82-55EA-7C7CBCE0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24FEE-CC3B-D7D0-EADC-C2F8FEF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85E8-5AF5-0ABA-7BDB-B953B7E8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88AE8-E4C4-E365-AF86-1698D446D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07D3E-7727-008C-D601-7E624BB03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75CE9-8216-C801-19BD-CA98C5878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6E7601-8203-F41E-2C4C-57E9D30C1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D4417C-9CBD-B671-C94F-0502FBA9A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D5841-85C9-505D-11B3-C83A1ECC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A511D4-418D-0B0E-B06D-EEE25D8A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33A2-8954-36F0-54E2-1F446815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7F4DF-C187-0526-3C7C-791C708F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205A7-B554-9854-9E80-0C5F4043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CB248-163C-8ACC-2BD9-C1A25862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F6AEA-08B4-DBC2-7CB6-17558775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F424A-AC7C-C06B-287D-F224596A0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35F13-4284-2401-F5B6-6CB3D2A3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6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218A-DA4C-D1DF-C099-9B16F028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ACA4-D357-EBAA-D9AA-37ECF1EA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E229C-F90D-637F-F73D-E8BE25CCE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22681-DDE9-D188-E855-DB93AFDA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57192-F965-4A0C-563C-924ECC89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0919-1B63-22E9-4015-7F4ACFE1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3679F-E463-6662-48D2-C9B9DC99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185DB-4780-022E-2ACF-B11E984B3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B9740-8021-0D50-0DF0-9C2FE0CD9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DC952-A84D-C110-4670-5607B0AF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62EDF-33B7-4C90-2389-5430B8B91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A7135-C820-284E-ED2E-7BA2E940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BBEDC-EA32-F0DD-7754-BC7207D8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5E0C0-989F-3512-DA88-B3C3F34F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6BA85-8D15-C8A4-BAC5-F2EE59A68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A96009-2EA8-4C53-942A-A5AFE6FCDAFE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E729D-9C2A-E242-126C-4CEA7C8BC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19531-C9D4-0CF6-FB00-76FC81529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0C2A49-73F2-40AF-BBE4-83F67012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5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EB8E8-A62B-51B1-504B-4460DCF2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EE306-33C4-88F1-2A1D-3FE54E8A8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EF48A-B269-B536-393C-C6AB9A03F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02F65-14ED-06EC-5324-33BB55D83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43003-80E9-473A-EECA-895C9ED4C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goodfreephotos.com/Free-Stock-Photos/lock-and-key.jpg.php" TargetMode="Externa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xhere.com/es/photo/1052821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fif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D0094-0977-3FB3-D1C5-5CDE1D16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D079C-0FCA-23F7-D3D4-E394FE828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044" y="4698614"/>
            <a:ext cx="5088650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: Mohamed Agami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00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33999-7E55-AC33-DC6C-45655EAE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b="1"/>
              <a:t>Security</a:t>
            </a:r>
            <a:endParaRPr lang="en-US" sz="40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C4C7813-C0FA-6730-5ADF-A7A910CE7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2" y="2330505"/>
            <a:ext cx="6584358" cy="397958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Data Execution Prevention (DEP):</a:t>
            </a:r>
            <a:r>
              <a:rPr lang="en-US" sz="2400" dirty="0"/>
              <a:t> A security feature that prevents code from being executed in certain regions of memory that should only contain data. This helps to prevent buffer overflow attacks.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 operating system&#10;&#10;Description automatically generated">
            <a:extLst>
              <a:ext uri="{FF2B5EF4-FFF2-40B4-BE49-F238E27FC236}">
                <a16:creationId xmlns:a16="http://schemas.microsoft.com/office/drawing/2014/main" id="{55A9E1AC-A365-56C1-3E5D-606AA8144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42" y="975491"/>
            <a:ext cx="4665390" cy="156290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lock on a screen&#10;&#10;Description automatically generated">
            <a:extLst>
              <a:ext uri="{FF2B5EF4-FFF2-40B4-BE49-F238E27FC236}">
                <a16:creationId xmlns:a16="http://schemas.microsoft.com/office/drawing/2014/main" id="{5021BE2D-0AC4-1FD9-87F3-CD6450B30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03042" y="3680834"/>
            <a:ext cx="4674234" cy="26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953EC90C-082B-4667-A29F-E4E4D515A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Color Cover">
            <a:extLst>
              <a:ext uri="{FF2B5EF4-FFF2-40B4-BE49-F238E27FC236}">
                <a16:creationId xmlns:a16="http://schemas.microsoft.com/office/drawing/2014/main" id="{E99FF883-3EBA-49CC-8D77-1EE69E182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90C4ED-5E67-4827-AED1-DEC2B100A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316B1774-E483-4832-A4C7-1277F9928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CE4BA6BE-9BF5-4DFA-8E3F-C49023E53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F18E29-4244-0E31-5657-D87EBA11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71367" y="1793158"/>
            <a:ext cx="5961888" cy="3097947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The memory Feature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C8F607-4A83-AFB2-4236-95B2345AC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350" y="284219"/>
            <a:ext cx="7262371" cy="2435076"/>
          </a:xfrm>
        </p:spPr>
        <p:txBody>
          <a:bodyPr anchor="ctr">
            <a:normAutofit lnSpcReduction="10000"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DDR3, DDR4, DDR5</a:t>
            </a:r>
          </a:p>
          <a:p>
            <a:r>
              <a:rPr lang="en-US" sz="3600" dirty="0">
                <a:solidFill>
                  <a:schemeClr val="tx2"/>
                </a:solidFill>
              </a:rPr>
              <a:t>Memory speed</a:t>
            </a:r>
          </a:p>
          <a:p>
            <a:r>
              <a:rPr lang="en-US" sz="3600" dirty="0">
                <a:solidFill>
                  <a:schemeClr val="tx2"/>
                </a:solidFill>
              </a:rPr>
              <a:t>Memory channel</a:t>
            </a:r>
          </a:p>
          <a:p>
            <a:r>
              <a:rPr lang="en-US" sz="3600" dirty="0">
                <a:solidFill>
                  <a:schemeClr val="tx2"/>
                </a:solidFill>
              </a:rPr>
              <a:t>Amount of memory</a:t>
            </a:r>
          </a:p>
          <a:p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5" name="Content Placeholder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03BBCC66-7831-9816-E270-815BBADB7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23"/>
          <a:stretch/>
        </p:blipFill>
        <p:spPr>
          <a:xfrm>
            <a:off x="3704793" y="2778874"/>
            <a:ext cx="8253486" cy="39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5C080-DB41-D129-D99E-AB241880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Support of Virilization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24FFB-36FD-A4BD-607D-C6E856CA6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6" y="2389218"/>
            <a:ext cx="5059569" cy="352211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Virtualization support in CPUs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enhances performance and security by allowing multiple virtual machines to run efficiently on a single processor. Key features include hardware-assisted virtualization (VT-x/AMD-V) and I/O virtualization (VT-d/AMD-Vi) for better resource management and isolation.</a:t>
            </a:r>
            <a:endParaRPr lang="en-US" sz="3200" dirty="0"/>
          </a:p>
        </p:txBody>
      </p:sp>
      <p:pic>
        <p:nvPicPr>
          <p:cNvPr id="5" name="Content Placeholder 4" descr="A blue and white cube with white text&#10;&#10;Description automatically generated">
            <a:extLst>
              <a:ext uri="{FF2B5EF4-FFF2-40B4-BE49-F238E27FC236}">
                <a16:creationId xmlns:a16="http://schemas.microsoft.com/office/drawing/2014/main" id="{3AF7CBFD-A975-029B-3681-48221163B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2" r="27830"/>
          <a:stretch/>
        </p:blipFill>
        <p:spPr>
          <a:xfrm>
            <a:off x="8780704" y="2679939"/>
            <a:ext cx="2529267" cy="3046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371B71-06B4-3214-BB67-929AACFAA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85" y="2679486"/>
            <a:ext cx="3417725" cy="24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8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B8D2337-B79F-81BC-CEA4-BA957424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8000" b="1" dirty="0"/>
              <a:t>Integration Graphic</a:t>
            </a:r>
            <a:endParaRPr lang="en-US" sz="8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D62FFE-77CE-007C-D739-43B401A5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Integrating a GPU into a CPU</a:t>
            </a:r>
            <a:r>
              <a:rPr lang="en-US" dirty="0"/>
              <a:t> offers good graphics performance, energy efficiency, and reduces system complexity. Examples include Intel UHD Graphics and AMD APUs.</a:t>
            </a:r>
          </a:p>
        </p:txBody>
      </p:sp>
    </p:spTree>
    <p:extLst>
      <p:ext uri="{BB962C8B-B14F-4D97-AF65-F5344CB8AC3E}">
        <p14:creationId xmlns:p14="http://schemas.microsoft.com/office/powerpoint/2010/main" val="282390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986E1-A071-C626-155B-B8DD5EC1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Tank you</a:t>
            </a:r>
          </a:p>
        </p:txBody>
      </p:sp>
    </p:spTree>
    <p:extLst>
      <p:ext uri="{BB962C8B-B14F-4D97-AF65-F5344CB8AC3E}">
        <p14:creationId xmlns:p14="http://schemas.microsoft.com/office/powerpoint/2010/main" val="2518057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circuit board">
            <a:extLst>
              <a:ext uri="{FF2B5EF4-FFF2-40B4-BE49-F238E27FC236}">
                <a16:creationId xmlns:a16="http://schemas.microsoft.com/office/drawing/2014/main" id="{DEEF6426-80EA-0EAF-3FC3-85A7D6B481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1570" b="416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E2955-AAD8-4622-58D9-111A64D8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Lecture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7B7D9-7DDF-D3AB-A2A6-E8967C386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/>
              <a:t>Cpu part 2</a:t>
            </a:r>
          </a:p>
        </p:txBody>
      </p:sp>
    </p:spTree>
    <p:extLst>
      <p:ext uri="{BB962C8B-B14F-4D97-AF65-F5344CB8AC3E}">
        <p14:creationId xmlns:p14="http://schemas.microsoft.com/office/powerpoint/2010/main" val="347365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44CB86-D0CD-EBE7-04AE-6D10806A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100" y="2895582"/>
            <a:ext cx="7644627" cy="16422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1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CPU Feature</a:t>
            </a:r>
          </a:p>
        </p:txBody>
      </p:sp>
    </p:spTree>
    <p:extLst>
      <p:ext uri="{BB962C8B-B14F-4D97-AF65-F5344CB8AC3E}">
        <p14:creationId xmlns:p14="http://schemas.microsoft.com/office/powerpoint/2010/main" val="146380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6F6A7A-1515-21CC-3582-E3B6CE54291D}"/>
              </a:ext>
            </a:extLst>
          </p:cNvPr>
          <p:cNvSpPr/>
          <p:nvPr/>
        </p:nvSpPr>
        <p:spPr>
          <a:xfrm>
            <a:off x="106680" y="254000"/>
            <a:ext cx="3276600" cy="889000"/>
          </a:xfrm>
          <a:prstGeom prst="roundRect">
            <a:avLst>
              <a:gd name="adj" fmla="val 3857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Processor speed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803C80-5079-5102-51C7-F617DA9BFAAB}"/>
              </a:ext>
            </a:extLst>
          </p:cNvPr>
          <p:cNvSpPr/>
          <p:nvPr/>
        </p:nvSpPr>
        <p:spPr>
          <a:xfrm>
            <a:off x="106680" y="1755140"/>
            <a:ext cx="3276600" cy="889000"/>
          </a:xfrm>
          <a:prstGeom prst="roundRect">
            <a:avLst>
              <a:gd name="adj" fmla="val 3857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Socket and Chipset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8552A7-6E21-D2F1-F1E2-343B4FF5EF86}"/>
              </a:ext>
            </a:extLst>
          </p:cNvPr>
          <p:cNvSpPr/>
          <p:nvPr/>
        </p:nvSpPr>
        <p:spPr>
          <a:xfrm>
            <a:off x="106680" y="3628352"/>
            <a:ext cx="3276600" cy="889000"/>
          </a:xfrm>
          <a:prstGeom prst="roundRect">
            <a:avLst>
              <a:gd name="adj" fmla="val 3857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Processors architecture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1CB869-2B87-C127-B481-A5E7BB28BD1E}"/>
              </a:ext>
            </a:extLst>
          </p:cNvPr>
          <p:cNvSpPr/>
          <p:nvPr/>
        </p:nvSpPr>
        <p:spPr>
          <a:xfrm>
            <a:off x="106680" y="5715000"/>
            <a:ext cx="3276600" cy="889000"/>
          </a:xfrm>
          <a:prstGeom prst="roundRect">
            <a:avLst>
              <a:gd name="adj" fmla="val 3857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Multiprocessing Avidities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40ECBC-C218-0B10-DE40-0BD751018081}"/>
              </a:ext>
            </a:extLst>
          </p:cNvPr>
          <p:cNvSpPr/>
          <p:nvPr/>
        </p:nvSpPr>
        <p:spPr>
          <a:xfrm>
            <a:off x="9271000" y="254000"/>
            <a:ext cx="2814320" cy="889000"/>
          </a:xfrm>
          <a:prstGeom prst="roundRect">
            <a:avLst>
              <a:gd name="adj" fmla="val 3857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Integration Graphic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D4621B-346F-18FF-2CEC-F6662D299889}"/>
              </a:ext>
            </a:extLst>
          </p:cNvPr>
          <p:cNvSpPr/>
          <p:nvPr/>
        </p:nvSpPr>
        <p:spPr>
          <a:xfrm>
            <a:off x="9271000" y="3699370"/>
            <a:ext cx="2814320" cy="889000"/>
          </a:xfrm>
          <a:prstGeom prst="roundRect">
            <a:avLst>
              <a:gd name="adj" fmla="val 3857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memory Feature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8F552B-B350-6B62-DE98-B48CDD0C2E41}"/>
              </a:ext>
            </a:extLst>
          </p:cNvPr>
          <p:cNvSpPr/>
          <p:nvPr/>
        </p:nvSpPr>
        <p:spPr>
          <a:xfrm>
            <a:off x="9283700" y="5825250"/>
            <a:ext cx="2801620" cy="889000"/>
          </a:xfrm>
          <a:prstGeom prst="roundRect">
            <a:avLst>
              <a:gd name="adj" fmla="val 3857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3D0474-3782-4CB5-A38E-180E0121917D}"/>
              </a:ext>
            </a:extLst>
          </p:cNvPr>
          <p:cNvSpPr/>
          <p:nvPr/>
        </p:nvSpPr>
        <p:spPr>
          <a:xfrm>
            <a:off x="9271000" y="1624946"/>
            <a:ext cx="2814320" cy="889000"/>
          </a:xfrm>
          <a:prstGeom prst="roundRect">
            <a:avLst>
              <a:gd name="adj" fmla="val 3857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Virilization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3893F6-897C-D1B1-8025-CB364ECA02EB}"/>
              </a:ext>
            </a:extLst>
          </p:cNvPr>
          <p:cNvSpPr/>
          <p:nvPr/>
        </p:nvSpPr>
        <p:spPr>
          <a:xfrm>
            <a:off x="5120640" y="5825250"/>
            <a:ext cx="2425700" cy="889000"/>
          </a:xfrm>
          <a:prstGeom prst="roundRect">
            <a:avLst>
              <a:gd name="adj" fmla="val 3857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Cache memory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BE7BB2-2205-DAF8-6AE3-A5E133142130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3383280" y="698500"/>
            <a:ext cx="721360" cy="260782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9C18ED18-7D12-0B3D-B224-C36F17B3C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r="4261" b="7083"/>
          <a:stretch/>
        </p:blipFill>
        <p:spPr>
          <a:xfrm>
            <a:off x="4104640" y="1390410"/>
            <a:ext cx="4445000" cy="3831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E774B07-E1CE-FC98-81F7-6063F0B75521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>
            <a:off x="3383280" y="2199640"/>
            <a:ext cx="721360" cy="1106685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9CEF3E1-2895-3278-4031-56D1A251F446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 flipV="1">
            <a:off x="3383280" y="3306325"/>
            <a:ext cx="721360" cy="76652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D4C3ECB-8985-0B34-9497-FD65B634A895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 flipV="1">
            <a:off x="3383280" y="3306325"/>
            <a:ext cx="721360" cy="285317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0E3E73E-27B2-9756-9643-C9E3CDE53147}"/>
              </a:ext>
            </a:extLst>
          </p:cNvPr>
          <p:cNvCxnSpPr>
            <a:cxnSpLocks/>
            <a:stCxn id="17" idx="1"/>
            <a:endCxn id="25" idx="3"/>
          </p:cNvCxnSpPr>
          <p:nvPr/>
        </p:nvCxnSpPr>
        <p:spPr>
          <a:xfrm rot="10800000" flipV="1">
            <a:off x="8549640" y="2069445"/>
            <a:ext cx="721360" cy="123687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690F44C-54F3-D946-18DC-29FDB2CD1F31}"/>
              </a:ext>
            </a:extLst>
          </p:cNvPr>
          <p:cNvCxnSpPr>
            <a:cxnSpLocks/>
            <a:stCxn id="19" idx="0"/>
            <a:endCxn id="25" idx="2"/>
          </p:cNvCxnSpPr>
          <p:nvPr/>
        </p:nvCxnSpPr>
        <p:spPr>
          <a:xfrm rot="16200000" flipV="1">
            <a:off x="6028810" y="5520570"/>
            <a:ext cx="603010" cy="635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03B3FB1-E2D0-B2DC-DE8F-EA48C21E778D}"/>
              </a:ext>
            </a:extLst>
          </p:cNvPr>
          <p:cNvCxnSpPr>
            <a:cxnSpLocks/>
            <a:stCxn id="15" idx="1"/>
            <a:endCxn id="25" idx="3"/>
          </p:cNvCxnSpPr>
          <p:nvPr/>
        </p:nvCxnSpPr>
        <p:spPr>
          <a:xfrm rot="10800000">
            <a:off x="8549640" y="3306326"/>
            <a:ext cx="734060" cy="296342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CB0767E-C92B-8FD8-CB33-097D71817B57}"/>
              </a:ext>
            </a:extLst>
          </p:cNvPr>
          <p:cNvCxnSpPr>
            <a:cxnSpLocks/>
            <a:stCxn id="14" idx="1"/>
            <a:endCxn id="25" idx="3"/>
          </p:cNvCxnSpPr>
          <p:nvPr/>
        </p:nvCxnSpPr>
        <p:spPr>
          <a:xfrm rot="10800000">
            <a:off x="8549640" y="3306326"/>
            <a:ext cx="721360" cy="83754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2F6231C-13CE-0524-6E00-33B70F1CE914}"/>
              </a:ext>
            </a:extLst>
          </p:cNvPr>
          <p:cNvCxnSpPr>
            <a:cxnSpLocks/>
            <a:stCxn id="13" idx="1"/>
            <a:endCxn id="25" idx="3"/>
          </p:cNvCxnSpPr>
          <p:nvPr/>
        </p:nvCxnSpPr>
        <p:spPr>
          <a:xfrm rot="10800000" flipV="1">
            <a:off x="8549640" y="698499"/>
            <a:ext cx="721360" cy="260782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8D47B-FA19-07E3-207A-EE4736D10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Processor speed</a:t>
            </a:r>
            <a:endParaRPr lang="en-US" sz="48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D494F-E0B4-2974-EA06-A066BF93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656" y="331964"/>
            <a:ext cx="6007608" cy="16831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Processor speed measures how many operations it performs per second, measured in GHz. Higher speed means faster processing, but performance also depends on cores and design.</a:t>
            </a:r>
          </a:p>
        </p:txBody>
      </p:sp>
      <p:pic>
        <p:nvPicPr>
          <p:cNvPr id="7" name="Graphic 6" descr="Gauge">
            <a:extLst>
              <a:ext uri="{FF2B5EF4-FFF2-40B4-BE49-F238E27FC236}">
                <a16:creationId xmlns:a16="http://schemas.microsoft.com/office/drawing/2014/main" id="{A1100EAA-20F8-AA15-8549-CAA92CBFE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114" y="2386584"/>
            <a:ext cx="3335020" cy="3335020"/>
          </a:xfrm>
          <a:prstGeom prst="rect">
            <a:avLst/>
          </a:prstGeom>
        </p:spPr>
      </p:pic>
      <p:pic>
        <p:nvPicPr>
          <p:cNvPr id="5" name="Picture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299C5886-468B-27E1-44B5-0D2873E9C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1316" t="37954" r="3215" b="8629"/>
          <a:stretch/>
        </p:blipFill>
        <p:spPr>
          <a:xfrm>
            <a:off x="5212470" y="2140363"/>
            <a:ext cx="4352818" cy="18158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4FCE2-8B0D-D1FF-F2B3-0A4135030AB5}"/>
              </a:ext>
            </a:extLst>
          </p:cNvPr>
          <p:cNvSpPr txBox="1"/>
          <p:nvPr/>
        </p:nvSpPr>
        <p:spPr>
          <a:xfrm>
            <a:off x="9423400" y="3553714"/>
            <a:ext cx="2570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Multiplier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7B304C-B291-A13C-E2B3-7D9F2AE36C64}"/>
              </a:ext>
            </a:extLst>
          </p:cNvPr>
          <p:cNvSpPr txBox="1"/>
          <p:nvPr/>
        </p:nvSpPr>
        <p:spPr>
          <a:xfrm>
            <a:off x="9644252" y="4245402"/>
            <a:ext cx="2128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X*4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 descr="A black and white illustration of a fan&#10;&#10;Description automatically generated">
            <a:extLst>
              <a:ext uri="{FF2B5EF4-FFF2-40B4-BE49-F238E27FC236}">
                <a16:creationId xmlns:a16="http://schemas.microsoft.com/office/drawing/2014/main" id="{CF0FC386-6B0E-9950-15DC-29459C96A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57" y="3878445"/>
            <a:ext cx="2348867" cy="28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0F8BD6D-EC99-E05F-66E9-1F4404839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 r="-2" b="16435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116F65FA-4A06-80B1-385A-79E9174A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028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E376-84EC-5725-7EC3-489BE271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535168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Socket and Chipset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571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BE3C1-8E20-4FEA-61A8-82FD2CE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Processors architecture</a:t>
            </a:r>
            <a:endParaRPr lang="en-US" sz="5400" dirty="0"/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FEA31B-8C20-5B9D-6901-785DC4097EBE}"/>
              </a:ext>
            </a:extLst>
          </p:cNvPr>
          <p:cNvSpPr/>
          <p:nvPr/>
        </p:nvSpPr>
        <p:spPr>
          <a:xfrm>
            <a:off x="3002280" y="1968053"/>
            <a:ext cx="2621280" cy="57627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Processor 32 bit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86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A080E7-1D73-4CCE-754A-F76F1404A05E}"/>
              </a:ext>
            </a:extLst>
          </p:cNvPr>
          <p:cNvSpPr/>
          <p:nvPr/>
        </p:nvSpPr>
        <p:spPr>
          <a:xfrm>
            <a:off x="5989320" y="1985083"/>
            <a:ext cx="2621280" cy="57627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Processor 64 bit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3D020B-20DE-AB9D-B7C6-89C1DAC49DF1}"/>
              </a:ext>
            </a:extLst>
          </p:cNvPr>
          <p:cNvSpPr/>
          <p:nvPr/>
        </p:nvSpPr>
        <p:spPr>
          <a:xfrm>
            <a:off x="8997696" y="1991375"/>
            <a:ext cx="2804160" cy="57627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Hybrid Processor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B846BF-1A7A-7E51-8A1E-3C6B563C010D}"/>
              </a:ext>
            </a:extLst>
          </p:cNvPr>
          <p:cNvSpPr/>
          <p:nvPr/>
        </p:nvSpPr>
        <p:spPr>
          <a:xfrm>
            <a:off x="167640" y="2730922"/>
            <a:ext cx="2636520" cy="78373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Memory Handling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07B76C-2796-AD84-D144-E120D9AFC778}"/>
              </a:ext>
            </a:extLst>
          </p:cNvPr>
          <p:cNvSpPr/>
          <p:nvPr/>
        </p:nvSpPr>
        <p:spPr>
          <a:xfrm>
            <a:off x="167640" y="3732514"/>
            <a:ext cx="2636520" cy="695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Processing Performance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CFFAE7B-CA8E-13B8-69BC-07C8F79BD229}"/>
              </a:ext>
            </a:extLst>
          </p:cNvPr>
          <p:cNvSpPr/>
          <p:nvPr/>
        </p:nvSpPr>
        <p:spPr>
          <a:xfrm>
            <a:off x="2941320" y="3753451"/>
            <a:ext cx="2636520" cy="73257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Less efficient for heavy tasks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1D96B45-66AC-0FD2-3EA9-22584D1A1CCD}"/>
              </a:ext>
            </a:extLst>
          </p:cNvPr>
          <p:cNvSpPr/>
          <p:nvPr/>
        </p:nvSpPr>
        <p:spPr>
          <a:xfrm>
            <a:off x="2941320" y="4608111"/>
            <a:ext cx="2636520" cy="73257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Compatible with older software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CF436B6-8BB9-E23D-AA52-E0CC510A6875}"/>
              </a:ext>
            </a:extLst>
          </p:cNvPr>
          <p:cNvSpPr/>
          <p:nvPr/>
        </p:nvSpPr>
        <p:spPr>
          <a:xfrm>
            <a:off x="2987040" y="2717654"/>
            <a:ext cx="2621280" cy="86246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Supports up to 4 GB of RAM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E042A21-A179-762D-B2F4-54C6ED21DD85}"/>
              </a:ext>
            </a:extLst>
          </p:cNvPr>
          <p:cNvSpPr/>
          <p:nvPr/>
        </p:nvSpPr>
        <p:spPr>
          <a:xfrm>
            <a:off x="5989320" y="2790540"/>
            <a:ext cx="2636520" cy="82994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Supports more than 4 GB of RAM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6DC30E-1D5B-12CA-30F1-10CC3FF37DE5}"/>
              </a:ext>
            </a:extLst>
          </p:cNvPr>
          <p:cNvSpPr/>
          <p:nvPr/>
        </p:nvSpPr>
        <p:spPr>
          <a:xfrm>
            <a:off x="8997696" y="2828520"/>
            <a:ext cx="2788920" cy="82994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Supports both 32-bit and 64-bit usage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EB2A17-5F05-F952-C3B1-BB54DBD35DE3}"/>
              </a:ext>
            </a:extLst>
          </p:cNvPr>
          <p:cNvSpPr/>
          <p:nvPr/>
        </p:nvSpPr>
        <p:spPr>
          <a:xfrm>
            <a:off x="5943600" y="3724028"/>
            <a:ext cx="2636520" cy="76200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efficiency for heavy tasks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BFE6E3B-F714-967B-2841-7DFFAAF0884E}"/>
              </a:ext>
            </a:extLst>
          </p:cNvPr>
          <p:cNvSpPr/>
          <p:nvPr/>
        </p:nvSpPr>
        <p:spPr>
          <a:xfrm>
            <a:off x="8945880" y="3752445"/>
            <a:ext cx="2788920" cy="8065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Depends on configuration, offering flexible performance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BA668EC-9FC2-9488-D2AD-631C18C8F1FE}"/>
              </a:ext>
            </a:extLst>
          </p:cNvPr>
          <p:cNvSpPr/>
          <p:nvPr/>
        </p:nvSpPr>
        <p:spPr>
          <a:xfrm>
            <a:off x="167640" y="4646698"/>
            <a:ext cx="2636520" cy="695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Software Compatibility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E2F4539-967E-5846-C771-E0A400412817}"/>
              </a:ext>
            </a:extLst>
          </p:cNvPr>
          <p:cNvSpPr/>
          <p:nvPr/>
        </p:nvSpPr>
        <p:spPr>
          <a:xfrm>
            <a:off x="5943600" y="4646698"/>
            <a:ext cx="2667000" cy="69574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Compatible with modern software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705B63E-EB0A-DE8B-836E-A14BE74AA7E5}"/>
              </a:ext>
            </a:extLst>
          </p:cNvPr>
          <p:cNvSpPr/>
          <p:nvPr/>
        </p:nvSpPr>
        <p:spPr>
          <a:xfrm>
            <a:off x="167640" y="5549835"/>
            <a:ext cx="2636520" cy="695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Processing Performance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0AC485E-7094-A5DA-4BA2-D128D93E2B7B}"/>
              </a:ext>
            </a:extLst>
          </p:cNvPr>
          <p:cNvSpPr/>
          <p:nvPr/>
        </p:nvSpPr>
        <p:spPr>
          <a:xfrm>
            <a:off x="8961120" y="4642011"/>
            <a:ext cx="2788920" cy="69574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Compatible with software across multiple systems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DC312C-4D1B-6EC5-85FB-EAC6A395AF70}"/>
              </a:ext>
            </a:extLst>
          </p:cNvPr>
          <p:cNvSpPr/>
          <p:nvPr/>
        </p:nvSpPr>
        <p:spPr>
          <a:xfrm>
            <a:off x="2941320" y="5478662"/>
            <a:ext cx="2636520" cy="73257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Less secure compared to 64-bit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F4892D8-4C48-90D7-3B86-B9C2A724C79A}"/>
              </a:ext>
            </a:extLst>
          </p:cNvPr>
          <p:cNvSpPr/>
          <p:nvPr/>
        </p:nvSpPr>
        <p:spPr>
          <a:xfrm>
            <a:off x="9022080" y="5478662"/>
            <a:ext cx="2667000" cy="69574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Offers security features based on type and configuration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D581E94-41EA-3094-5E8F-3E2A9D643790}"/>
              </a:ext>
            </a:extLst>
          </p:cNvPr>
          <p:cNvSpPr/>
          <p:nvPr/>
        </p:nvSpPr>
        <p:spPr>
          <a:xfrm>
            <a:off x="5958840" y="5478662"/>
            <a:ext cx="2636520" cy="73257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Provides additional security features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2481BDF-68AB-DEA5-E23D-0F409B0D7DFB}"/>
              </a:ext>
            </a:extLst>
          </p:cNvPr>
          <p:cNvSpPr/>
          <p:nvPr/>
        </p:nvSpPr>
        <p:spPr>
          <a:xfrm>
            <a:off x="9022080" y="6315313"/>
            <a:ext cx="1449324" cy="44539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Pentium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4 intel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200</a:t>
            </a:r>
            <a:r>
              <a:rPr kumimoji="0" lang="ar-EG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2356A8A-AD75-0B36-58DB-5916EEE87141}"/>
              </a:ext>
            </a:extLst>
          </p:cNvPr>
          <p:cNvSpPr/>
          <p:nvPr/>
        </p:nvSpPr>
        <p:spPr>
          <a:xfrm>
            <a:off x="10605516" y="6299461"/>
            <a:ext cx="1449324" cy="44539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Athlon 64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AMD 2003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E2051BE-EBCA-3C53-096A-1FA49F5A006B}"/>
              </a:ext>
            </a:extLst>
          </p:cNvPr>
          <p:cNvSpPr/>
          <p:nvPr/>
        </p:nvSpPr>
        <p:spPr>
          <a:xfrm>
            <a:off x="3588258" y="6311923"/>
            <a:ext cx="1449324" cy="44539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Before 2000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8B6B167-A6D0-78F3-0089-EC7CD112B511}"/>
              </a:ext>
            </a:extLst>
          </p:cNvPr>
          <p:cNvSpPr/>
          <p:nvPr/>
        </p:nvSpPr>
        <p:spPr>
          <a:xfrm>
            <a:off x="6575298" y="6304489"/>
            <a:ext cx="1449324" cy="44539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Pentium 2001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5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9" name="Picture 8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56A229D-0DBA-8A45-38A0-B5A1CEF49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24" y="3503885"/>
            <a:ext cx="5653371" cy="335411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3AE068-1D4F-7041-406C-44F37560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6" y="1075018"/>
            <a:ext cx="10545837" cy="1306416"/>
          </a:xfrm>
        </p:spPr>
        <p:txBody>
          <a:bodyPr anchor="b"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Multiprocessing Avidities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86A34DC5-C1C1-5BA8-55F4-1E3B31B81DF6}"/>
              </a:ext>
            </a:extLst>
          </p:cNvPr>
          <p:cNvSpPr/>
          <p:nvPr/>
        </p:nvSpPr>
        <p:spPr>
          <a:xfrm>
            <a:off x="786384" y="3566810"/>
            <a:ext cx="5431776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40A00-EB0D-CCB9-1E06-27353CE8E076}"/>
              </a:ext>
            </a:extLst>
          </p:cNvPr>
          <p:cNvSpPr/>
          <p:nvPr/>
        </p:nvSpPr>
        <p:spPr>
          <a:xfrm>
            <a:off x="786384" y="3566810"/>
            <a:ext cx="5431776" cy="662777"/>
          </a:xfrm>
          <a:custGeom>
            <a:avLst/>
            <a:gdLst>
              <a:gd name="connsiteX0" fmla="*/ 0 w 5431776"/>
              <a:gd name="connsiteY0" fmla="*/ 0 h 662777"/>
              <a:gd name="connsiteX1" fmla="*/ 5431776 w 5431776"/>
              <a:gd name="connsiteY1" fmla="*/ 0 h 662777"/>
              <a:gd name="connsiteX2" fmla="*/ 5431776 w 5431776"/>
              <a:gd name="connsiteY2" fmla="*/ 662777 h 662777"/>
              <a:gd name="connsiteX3" fmla="*/ 0 w 5431776"/>
              <a:gd name="connsiteY3" fmla="*/ 662777 h 662777"/>
              <a:gd name="connsiteX4" fmla="*/ 0 w 5431776"/>
              <a:gd name="connsiteY4" fmla="*/ 0 h 66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1776" h="662777">
                <a:moveTo>
                  <a:pt x="0" y="0"/>
                </a:moveTo>
                <a:lnTo>
                  <a:pt x="5431776" y="0"/>
                </a:lnTo>
                <a:lnTo>
                  <a:pt x="5431776" y="662777"/>
                </a:lnTo>
                <a:lnTo>
                  <a:pt x="0" y="6627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marL="0" marR="0" lvl="0" indent="0" algn="l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Multiprocessing</a:t>
            </a: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062CFFF5-9A97-2D20-B604-6E949CD75E15}"/>
              </a:ext>
            </a:extLst>
          </p:cNvPr>
          <p:cNvSpPr/>
          <p:nvPr/>
        </p:nvSpPr>
        <p:spPr>
          <a:xfrm>
            <a:off x="786384" y="4229587"/>
            <a:ext cx="5431776" cy="0"/>
          </a:xfrm>
          <a:prstGeom prst="lin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DAEB335-7471-A04D-46A4-550C938CF487}"/>
              </a:ext>
            </a:extLst>
          </p:cNvPr>
          <p:cNvSpPr/>
          <p:nvPr/>
        </p:nvSpPr>
        <p:spPr>
          <a:xfrm>
            <a:off x="786384" y="4229587"/>
            <a:ext cx="5431776" cy="662777"/>
          </a:xfrm>
          <a:custGeom>
            <a:avLst/>
            <a:gdLst>
              <a:gd name="connsiteX0" fmla="*/ 0 w 5431776"/>
              <a:gd name="connsiteY0" fmla="*/ 0 h 662777"/>
              <a:gd name="connsiteX1" fmla="*/ 5431776 w 5431776"/>
              <a:gd name="connsiteY1" fmla="*/ 0 h 662777"/>
              <a:gd name="connsiteX2" fmla="*/ 5431776 w 5431776"/>
              <a:gd name="connsiteY2" fmla="*/ 662777 h 662777"/>
              <a:gd name="connsiteX3" fmla="*/ 0 w 5431776"/>
              <a:gd name="connsiteY3" fmla="*/ 662777 h 662777"/>
              <a:gd name="connsiteX4" fmla="*/ 0 w 5431776"/>
              <a:gd name="connsiteY4" fmla="*/ 0 h 66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1776" h="662777">
                <a:moveTo>
                  <a:pt x="0" y="0"/>
                </a:moveTo>
                <a:lnTo>
                  <a:pt x="5431776" y="0"/>
                </a:lnTo>
                <a:lnTo>
                  <a:pt x="5431776" y="662777"/>
                </a:lnTo>
                <a:lnTo>
                  <a:pt x="0" y="6627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marL="0" marR="0" lvl="0" indent="0" algn="l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Multithreading</a:t>
            </a: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50B55508-9FDD-9F90-8D31-6A626971B065}"/>
              </a:ext>
            </a:extLst>
          </p:cNvPr>
          <p:cNvSpPr/>
          <p:nvPr/>
        </p:nvSpPr>
        <p:spPr>
          <a:xfrm>
            <a:off x="786384" y="4892365"/>
            <a:ext cx="5431776" cy="0"/>
          </a:xfrm>
          <a:prstGeom prst="lin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204A72E-3A31-E479-F5F3-BE26EEC118E7}"/>
              </a:ext>
            </a:extLst>
          </p:cNvPr>
          <p:cNvSpPr/>
          <p:nvPr/>
        </p:nvSpPr>
        <p:spPr>
          <a:xfrm>
            <a:off x="786384" y="4892364"/>
            <a:ext cx="5431776" cy="662777"/>
          </a:xfrm>
          <a:custGeom>
            <a:avLst/>
            <a:gdLst>
              <a:gd name="connsiteX0" fmla="*/ 0 w 5431776"/>
              <a:gd name="connsiteY0" fmla="*/ 0 h 662777"/>
              <a:gd name="connsiteX1" fmla="*/ 5431776 w 5431776"/>
              <a:gd name="connsiteY1" fmla="*/ 0 h 662777"/>
              <a:gd name="connsiteX2" fmla="*/ 5431776 w 5431776"/>
              <a:gd name="connsiteY2" fmla="*/ 662777 h 662777"/>
              <a:gd name="connsiteX3" fmla="*/ 0 w 5431776"/>
              <a:gd name="connsiteY3" fmla="*/ 662777 h 662777"/>
              <a:gd name="connsiteX4" fmla="*/ 0 w 5431776"/>
              <a:gd name="connsiteY4" fmla="*/ 0 h 66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1776" h="662777">
                <a:moveTo>
                  <a:pt x="0" y="0"/>
                </a:moveTo>
                <a:lnTo>
                  <a:pt x="5431776" y="0"/>
                </a:lnTo>
                <a:lnTo>
                  <a:pt x="5431776" y="662777"/>
                </a:lnTo>
                <a:lnTo>
                  <a:pt x="0" y="6627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marL="0" marR="0" lvl="0" indent="0" algn="l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Multicore Processing</a:t>
            </a:r>
          </a:p>
        </p:txBody>
      </p:sp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F3BBD3D5-E294-997D-7A7C-4830694E5CAA}"/>
              </a:ext>
            </a:extLst>
          </p:cNvPr>
          <p:cNvSpPr/>
          <p:nvPr/>
        </p:nvSpPr>
        <p:spPr>
          <a:xfrm>
            <a:off x="786384" y="5555142"/>
            <a:ext cx="5431776" cy="0"/>
          </a:xfrm>
          <a:prstGeom prst="line">
            <a:avLst/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B3780FF-D2D0-AFA0-8C29-AC064970EAB5}"/>
              </a:ext>
            </a:extLst>
          </p:cNvPr>
          <p:cNvSpPr/>
          <p:nvPr/>
        </p:nvSpPr>
        <p:spPr>
          <a:xfrm>
            <a:off x="786384" y="5555142"/>
            <a:ext cx="5431776" cy="662777"/>
          </a:xfrm>
          <a:custGeom>
            <a:avLst/>
            <a:gdLst>
              <a:gd name="connsiteX0" fmla="*/ 0 w 5431776"/>
              <a:gd name="connsiteY0" fmla="*/ 0 h 662777"/>
              <a:gd name="connsiteX1" fmla="*/ 5431776 w 5431776"/>
              <a:gd name="connsiteY1" fmla="*/ 0 h 662777"/>
              <a:gd name="connsiteX2" fmla="*/ 5431776 w 5431776"/>
              <a:gd name="connsiteY2" fmla="*/ 662777 h 662777"/>
              <a:gd name="connsiteX3" fmla="*/ 0 w 5431776"/>
              <a:gd name="connsiteY3" fmla="*/ 662777 h 662777"/>
              <a:gd name="connsiteX4" fmla="*/ 0 w 5431776"/>
              <a:gd name="connsiteY4" fmla="*/ 0 h 66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1776" h="662777">
                <a:moveTo>
                  <a:pt x="0" y="0"/>
                </a:moveTo>
                <a:lnTo>
                  <a:pt x="5431776" y="0"/>
                </a:lnTo>
                <a:lnTo>
                  <a:pt x="5431776" y="662777"/>
                </a:lnTo>
                <a:lnTo>
                  <a:pt x="0" y="6627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marL="0" marR="0" lvl="0" indent="0" algn="l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Dual Processing</a:t>
            </a:r>
          </a:p>
        </p:txBody>
      </p:sp>
      <p:pic>
        <p:nvPicPr>
          <p:cNvPr id="35" name="Picture 34" descr="A computer chip on a circuit board&#10;&#10;Description automatically generated">
            <a:extLst>
              <a:ext uri="{FF2B5EF4-FFF2-40B4-BE49-F238E27FC236}">
                <a16:creationId xmlns:a16="http://schemas.microsoft.com/office/drawing/2014/main" id="{5DF17800-A354-512C-B92A-DBDC354B3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224" y="3662620"/>
            <a:ext cx="5653371" cy="3202664"/>
          </a:xfrm>
          <a:prstGeom prst="rect">
            <a:avLst/>
          </a:prstGeom>
        </p:spPr>
      </p:pic>
      <p:pic>
        <p:nvPicPr>
          <p:cNvPr id="33" name="Picture 3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1C3FB725-661E-2A6E-91B5-A1C261903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40" y="3716673"/>
            <a:ext cx="3325644" cy="3202664"/>
          </a:xfrm>
          <a:prstGeom prst="rect">
            <a:avLst/>
          </a:prstGeom>
        </p:spPr>
      </p:pic>
      <p:pic>
        <p:nvPicPr>
          <p:cNvPr id="37" name="Picture 36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A191D5DE-3072-29DA-ED92-8BAE1CA62A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39" y="2912869"/>
            <a:ext cx="3979442" cy="397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0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1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A1B0E-9397-BB5F-3872-72808F57B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b="1"/>
              <a:t>Cache memory</a:t>
            </a:r>
            <a:endParaRPr lang="en-US" sz="4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14C9B-2788-B44F-E1EE-07B10E6D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88" y="3232383"/>
            <a:ext cx="6781799" cy="2554736"/>
          </a:xfrm>
        </p:spPr>
        <p:txBody>
          <a:bodyPr anchor="ctr">
            <a:normAutofit fontScale="925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</a:rPr>
              <a:t>L1 Cache: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/>
              <a:t>The fastest, integrated within the processor.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</a:rPr>
              <a:t>L2 Cache: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/>
              <a:t>Slightly slower than L1 but still fast.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</a:rPr>
              <a:t>L3 Cache: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/>
              <a:t>The slowest among the levels, but faster than 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E047E-0559-225F-C11E-47FB41CD2548}"/>
              </a:ext>
            </a:extLst>
          </p:cNvPr>
          <p:cNvSpPr txBox="1"/>
          <p:nvPr/>
        </p:nvSpPr>
        <p:spPr>
          <a:xfrm>
            <a:off x="99188" y="2302687"/>
            <a:ext cx="657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Cache Memory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faster than RAM and operates at speeds measured in nanoseconds. It consists of multiple levels: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BDCC69-0098-C3BE-3384-6FD7F726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788" y="2426095"/>
            <a:ext cx="4294386" cy="38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376</Words>
  <Application>Microsoft Office PowerPoint</Application>
  <PresentationFormat>Widescreen</PresentationFormat>
  <Paragraphs>73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Avenir Next LT Pro</vt:lpstr>
      <vt:lpstr>Calibri</vt:lpstr>
      <vt:lpstr>Wingdings</vt:lpstr>
      <vt:lpstr>Office Theme</vt:lpstr>
      <vt:lpstr>1_Office Theme</vt:lpstr>
      <vt:lpstr>Foundation of Computer science</vt:lpstr>
      <vt:lpstr>Lecture 11</vt:lpstr>
      <vt:lpstr>CPU Feature</vt:lpstr>
      <vt:lpstr>PowerPoint Presentation</vt:lpstr>
      <vt:lpstr>Processor speed</vt:lpstr>
      <vt:lpstr>Socket and Chipset</vt:lpstr>
      <vt:lpstr>Processors architecture</vt:lpstr>
      <vt:lpstr>Multiprocessing Avidities</vt:lpstr>
      <vt:lpstr>Cache memory</vt:lpstr>
      <vt:lpstr>Security</vt:lpstr>
      <vt:lpstr>The memory Feature </vt:lpstr>
      <vt:lpstr>Support of Virilization</vt:lpstr>
      <vt:lpstr>Integration Graphic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mohamed192496@fci.bu.edu.eg</dc:creator>
  <cp:lastModifiedBy>mohamed192496@fci.bu.edu.eg</cp:lastModifiedBy>
  <cp:revision>3</cp:revision>
  <dcterms:created xsi:type="dcterms:W3CDTF">2025-08-14T13:03:31Z</dcterms:created>
  <dcterms:modified xsi:type="dcterms:W3CDTF">2025-08-14T13:26:22Z</dcterms:modified>
</cp:coreProperties>
</file>